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CCFF"/>
    <a:srgbClr val="6699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09" d="100"/>
          <a:sy n="109" d="100"/>
        </p:scale>
        <p:origin x="2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7CEAEC7-BD85-9564-51E7-00C42A753D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797564F-4F8C-FD1E-85D4-27D40BA0ACF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12E9281-A01C-B78D-C97A-1057096905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99A2464-ACD5-3799-CE16-58C9F8D0622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6F8566-C3E9-4404-BF60-57B4067EA5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679794B-8608-B05F-2109-679865BE9A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2010E01-2339-8E82-A484-2956BBAA4E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C16C0B2-B772-C039-2A96-2A8EC13E661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ED9D30C-76CA-70F2-46A8-D514447D65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532E097-9D77-2B1B-4BBA-769661E680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F2125A8-1768-2471-4A32-7C9B74FDB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9EEABF62-AB07-4AF7-8CDD-8122222EDF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8A9074-646A-9724-3ACA-FD91822744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88C817-D3A6-47EE-8DAD-8D166D967CC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6CEAAE6-DB09-EFEC-7761-835BABE433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FF66FDB-3226-5D2E-F11E-563251979E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B68B22-251F-E014-08BD-7C38B799A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DEDAD-A3BD-4770-9F43-98C30E4AEEC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CF017075-1619-BCB3-58E9-CDE78615E9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C2BD86EE-751E-B1DC-C4EA-4D86E657C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4B1DC4F-5558-7ADD-F9E7-3E2E7E0F49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333E2-8B23-4FC8-8F9D-112CF26312D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FDEC38AC-DBED-83D8-9CEA-4A742BDF8B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2FC767DA-09B3-048F-3082-410C5038E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80DC1D-2B71-E8EE-44C7-21A28DC69B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42B35-B67B-47BF-A634-B5ECD895E01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E3F9AEF9-DFB8-5AB7-AA1C-C91611AF2A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2F063A5D-EEEE-4133-3D82-9EE83CCB5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6624967-F580-CD38-8CBA-F1750B18EB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28C9EE-2D49-49FD-8363-B468A9B6462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66D45A50-9C04-38E6-8F05-52D3D4B851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F5DF5EDE-54D6-B083-21C5-D1F86CDFF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6A08B7-A313-0DCD-F3BA-6EE8CCFD2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C2C45-FFFB-46A9-9113-629B1BE169F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6D034598-7634-B251-CC7D-B2D59E5869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14C479B-AEDD-6975-CE92-A9DF8EDDD6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9701254-E24D-198B-7406-1772FA17B5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81A35-BFFE-4641-80FD-E18E376F312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DE53AC10-A788-528F-7652-4DD16B0125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338E930-0FE2-3876-382A-1FE431C58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1ACB0D-9EAE-17FB-2030-1E56A973D5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214C6-3BB2-4F91-85E1-73EC8684A9A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EED8208A-85BC-4AB8-205F-2753AC602A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E742B76F-ECB0-0FB3-31D6-F1EC20ADB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150390-042B-241B-752D-024460AAC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F32B4-B1AE-43C2-ACF9-0D3BF88BA99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02612021-25EC-08BA-80BD-FAF2F6976A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B31C2AF1-4BEE-AC97-811C-2BF366C8F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788F7C-0453-19EB-F4A1-A02B72276D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8BBB8-45F3-4A50-BC19-93A46DA9F64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C7D9037A-9EAD-13A8-6B49-039B225A3A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8FCF3EE-A272-8734-3D2C-4BB2D675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01EB3F4-9FAC-856E-E905-DFD6F4B663BF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72D38E2-1C65-113E-82B5-658219240FD5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E1A2622-3117-9260-6641-27ED62CB0A1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80CCB202-0D93-0C75-BFFB-318A7AF991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EEF961C1-287D-B024-339C-450122B873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C398BB-FF65-4F54-B929-06E7277A44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A8057-BF4A-1E9F-DEE0-3924370C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35EEC-EBF8-4511-3458-9A4E457B5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A32A3-3C9E-DC7D-6AC2-97F1EF95B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34863-C0CB-1E8F-16CB-E851977E4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18D99-060B-099D-13CC-4BC011F7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1179C-CE2D-4FA0-8308-1617D1B386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66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2B68C-39C9-EED9-9829-1ED433DD4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A0899-280E-4381-A7C1-9314BA2C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9A0EF-2EE2-C36C-E269-8E886CCF7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F43D9-D6E3-3588-77A0-56195A86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622A1-3B1F-AE93-DAAF-E7F62D89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52D26-DE41-4C1C-851E-014FEFA00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095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339F2-39BE-886A-5E67-EEFA3973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25AE9-3225-6D79-517D-6A3A2E4FCEC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7BCF9-70D9-F61A-E1B1-52C59EFCF0D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2914DF-CEED-46D7-2434-712E65D0835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16D445-E1C0-10A1-6007-08094429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476E497-668F-4436-E6B4-31E156D2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CF96A8-B765-CCAE-0871-36B12E5D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BC4A12E-D5BB-4C8C-B056-11B1C0A689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869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B669F-3DE0-6C92-EE73-F2DDECDE106F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C4CD-5CE6-63A7-40A7-464B6C23AE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48AFA-0F18-F12E-ABD2-E162BA011DA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729418-B85B-2F36-74FD-013CCB0F0CA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D77BDF-B1F5-7BD2-411F-ABE2DBF41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4D561-82F7-8970-A2F4-7C5849F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D55406-3DB9-96FE-EE5E-AEF9595D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E4F2F6-4408-F321-DC64-12CA1CEC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9E2303E-E7BF-41DD-A2E7-2FB8EC8C99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94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7AE09-A21B-4751-BBA1-5AB59BBC2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7EF61-5280-E81E-CB37-19B8B18C141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BABFB-95CF-ECB1-888A-EEC1AA5CE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EE1DA-8891-F9BA-7780-2D365E86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3F648-9CC8-4EA6-C643-82917FD7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40696-1926-50A4-C2FF-CE8C5462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945C46C-3B09-4945-82D3-429049A73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61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FF376-6998-0672-D605-B3F539779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1E8AF-778F-1E92-1625-944FE30D3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74051-74D3-6A44-9594-431D721F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5BF65-A818-3932-C502-29D2A0C9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7C81B-7919-2417-BE3B-85AE0955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4869A-9FD1-4317-AB24-9E2413763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39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BDCD-C6A8-70B6-F5DE-D8FCBA3C4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13E56-5AF7-2048-63AA-268265474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6CEDD-7D8E-A14E-C77F-855B1D05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D1FA9-AF7E-EE61-625C-3A5E36E4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5CA39-B3C0-93D9-2E57-91E19250F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B50C7-8EF6-4D8D-A15C-A8EC335B7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30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F1C5-F223-2533-C9FE-00D211F2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183B9-2D53-FDF7-8069-D4E74B321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EFCDA-2AA1-0E6D-57F8-F42EFD29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63AD4-198E-0EA1-DB85-8EB72E87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9F9C5-E849-ABA1-A59F-2EA9AC1B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4E36A-E7A2-A067-8268-8BDD114DC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835A4-4F4C-46F5-BCD8-B6DD55AB7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85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6927E-B8C4-C66C-56B6-95C15E84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81986-FCDF-0940-05FD-533F7D5C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1F547-7A06-8765-5865-0B9F0134D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78871-B627-D70A-D1A4-2BF40F557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38EB3D-6889-2FDE-2291-8610F95EB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C56741-22F8-3CA8-59CB-0CA06529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6031C-2D47-9148-AA6A-9189593C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2548FC-35B9-6102-9B88-B747D811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697A-42BE-4AE8-BCEA-671DEFC95B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4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D0F9-BE43-D1A1-120B-180D749E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348E8-C280-6F73-86F6-118D2E403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64301-7117-C9B1-98B9-A9B74CB9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67C40-4C84-FFED-20A5-9784BA42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80FB6-CB79-4BEA-826D-678F80A87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1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A3FBF7-2235-1C1D-B581-CC60AD2D9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7DEB1-629D-AB05-1AA9-CE47513DA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37805-3576-6537-ECF5-3BDF461E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BCA47-4730-4BD8-A9E2-E1053C17F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78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7B08-4D4A-369D-1632-32003A8E7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12BB9-E8DD-5300-3853-9307E9CFF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EF523-9D3C-87E7-D458-E85CAE517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F5485-66F7-0C34-A9AC-50FAE662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BBF74-5DED-6D0A-5FC7-59BC234C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22094-C9E1-9240-D2AF-D67330A3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08E69-B05F-4B12-ABBE-132F77452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1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F1B2A-42B6-9ECC-2B5D-8C10BC80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131623-1DDC-46E3-0144-3B96D6A17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70D18-B8D5-F686-776E-6BEB40EC3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55DEF-3892-2332-2F93-88CEB14E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06761-37AC-78D2-D32D-C027E3779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CF1B7-01BC-D226-6CD3-AFDB5EE10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81484-7B0B-4822-A1DC-CCA3EB434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84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529A868-D08B-43D3-11D0-C7546419BC8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21EA27A-DD01-EF67-F965-B8B7249683E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5319E0B-4C79-F211-350D-BA634A085F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2B51970-881D-216A-2978-083E715DB6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BC4BE43-BCAD-0B3B-CA8D-D91919A1A4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BB3C17E-9AF3-4557-B95A-9A191F7C5B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1.gi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1.gif"/><Relationship Id="rId7" Type="http://schemas.openxmlformats.org/officeDocument/2006/relationships/image" Target="../media/image2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11.gif"/><Relationship Id="rId7" Type="http://schemas.openxmlformats.org/officeDocument/2006/relationships/image" Target="../media/image3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4.bin"/><Relationship Id="rId18" Type="http://schemas.openxmlformats.org/officeDocument/2006/relationships/oleObject" Target="../embeddings/oleObject37.bin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6.wmf"/><Relationship Id="rId17" Type="http://schemas.openxmlformats.org/officeDocument/2006/relationships/image" Target="../media/image38.wmf"/><Relationship Id="rId2" Type="http://schemas.openxmlformats.org/officeDocument/2006/relationships/notesSlide" Target="../notesSlides/notesSlide9.xml"/><Relationship Id="rId16" Type="http://schemas.openxmlformats.org/officeDocument/2006/relationships/oleObject" Target="../embeddings/oleObject36.bin"/><Relationship Id="rId20" Type="http://schemas.openxmlformats.org/officeDocument/2006/relationships/image" Target="../media/image39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37.wmf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>
            <a:extLst>
              <a:ext uri="{FF2B5EF4-FFF2-40B4-BE49-F238E27FC236}">
                <a16:creationId xmlns:a16="http://schemas.microsoft.com/office/drawing/2014/main" id="{5009C02F-2F99-DAD8-2716-E7B7963067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1828800"/>
            <a:ext cx="7772400" cy="2514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FF"/>
                    </a:gs>
                    <a:gs pos="100000">
                      <a:srgbClr val="FFFF66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Matrix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>
            <a:extLst>
              <a:ext uri="{FF2B5EF4-FFF2-40B4-BE49-F238E27FC236}">
                <a16:creationId xmlns:a16="http://schemas.microsoft.com/office/drawing/2014/main" id="{A1F931E1-86E5-A0EF-03B1-058372AF5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Rectangle 21">
            <a:extLst>
              <a:ext uri="{FF2B5EF4-FFF2-40B4-BE49-F238E27FC236}">
                <a16:creationId xmlns:a16="http://schemas.microsoft.com/office/drawing/2014/main" id="{350330E3-51CF-EF29-E302-3D2B5B64D9F3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524000"/>
            <a:ext cx="4346575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 b="1" u="sng">
                <a:solidFill>
                  <a:schemeClr val="bg2"/>
                </a:solidFill>
              </a:rPr>
              <a:t>MATRIX:</a:t>
            </a:r>
            <a:r>
              <a:rPr lang="en-US" altLang="en-US" sz="2800">
                <a:solidFill>
                  <a:schemeClr val="bg2"/>
                </a:solidFill>
              </a:rPr>
              <a:t>  A rectangular arrangement of numbers in rows and columns.</a:t>
            </a:r>
          </a:p>
          <a:p>
            <a:pP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solidFill>
                  <a:schemeClr val="bg2"/>
                </a:solidFill>
              </a:rPr>
              <a:t>The </a:t>
            </a:r>
            <a:r>
              <a:rPr lang="en-US" altLang="en-US" sz="2800" b="1" u="sng">
                <a:solidFill>
                  <a:schemeClr val="bg2"/>
                </a:solidFill>
              </a:rPr>
              <a:t>ORDER</a:t>
            </a:r>
            <a:r>
              <a:rPr lang="en-US" altLang="en-US" sz="2800">
                <a:solidFill>
                  <a:schemeClr val="bg2"/>
                </a:solidFill>
              </a:rPr>
              <a:t> of a matrix is the number of the rows and columns.</a:t>
            </a:r>
          </a:p>
          <a:p>
            <a:pP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solidFill>
                  <a:schemeClr val="bg2"/>
                </a:solidFill>
              </a:rPr>
              <a:t>The </a:t>
            </a:r>
            <a:r>
              <a:rPr lang="en-US" altLang="en-US" sz="2800" b="1" u="sng">
                <a:solidFill>
                  <a:schemeClr val="bg2"/>
                </a:solidFill>
              </a:rPr>
              <a:t>ENTRIES</a:t>
            </a:r>
            <a:r>
              <a:rPr lang="en-US" altLang="en-US" sz="2800">
                <a:solidFill>
                  <a:schemeClr val="bg2"/>
                </a:solidFill>
              </a:rPr>
              <a:t> are the numbers in the matrix.</a:t>
            </a:r>
          </a:p>
          <a:p>
            <a:endParaRPr lang="en-US" altLang="en-US" sz="2800">
              <a:solidFill>
                <a:schemeClr val="bg2"/>
              </a:solidFill>
            </a:endParaRPr>
          </a:p>
          <a:p>
            <a:endParaRPr lang="en-US" altLang="en-US" sz="2800">
              <a:solidFill>
                <a:schemeClr val="bg2"/>
              </a:solidFill>
            </a:endParaRP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5A177B9B-C58B-9A9C-AFCB-A926BCD86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6" name="WordArt 34">
            <a:extLst>
              <a:ext uri="{FF2B5EF4-FFF2-40B4-BE49-F238E27FC236}">
                <a16:creationId xmlns:a16="http://schemas.microsoft.com/office/drawing/2014/main" id="{092442FC-C9A2-5622-00A6-B99B5436DA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60960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kern="10" spc="-1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What is a Matrix?</a:t>
            </a:r>
          </a:p>
        </p:txBody>
      </p:sp>
      <p:sp>
        <p:nvSpPr>
          <p:cNvPr id="13353" name="Rectangle 41">
            <a:extLst>
              <a:ext uri="{FF2B5EF4-FFF2-40B4-BE49-F238E27FC236}">
                <a16:creationId xmlns:a16="http://schemas.microsoft.com/office/drawing/2014/main" id="{95914636-B4C5-AC2D-2C65-9868F95C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3352" name="Object 40">
            <a:extLst>
              <a:ext uri="{FF2B5EF4-FFF2-40B4-BE49-F238E27FC236}">
                <a16:creationId xmlns:a16="http://schemas.microsoft.com/office/drawing/2014/main" id="{4BCFBDA5-0671-07FD-0248-02C4908CC2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544888"/>
          <a:ext cx="38862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457200" progId="Equation.3">
                  <p:embed/>
                </p:oleObj>
              </mc:Choice>
              <mc:Fallback>
                <p:oleObj name="Equation" r:id="rId4" imgW="1015920" imgH="457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44888"/>
                        <a:ext cx="3886200" cy="288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4" name="Text Box 42">
            <a:extLst>
              <a:ext uri="{FF2B5EF4-FFF2-40B4-BE49-F238E27FC236}">
                <a16:creationId xmlns:a16="http://schemas.microsoft.com/office/drawing/2014/main" id="{7B9BDC8D-7057-48C8-20B1-C3DCE54DC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864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bg2"/>
                </a:solidFill>
              </a:rPr>
              <a:t>rows</a:t>
            </a:r>
          </a:p>
        </p:txBody>
      </p:sp>
      <p:sp>
        <p:nvSpPr>
          <p:cNvPr id="13355" name="Line 43">
            <a:extLst>
              <a:ext uri="{FF2B5EF4-FFF2-40B4-BE49-F238E27FC236}">
                <a16:creationId xmlns:a16="http://schemas.microsoft.com/office/drawing/2014/main" id="{9A27CC03-332C-6007-56F6-0C390332B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276600"/>
            <a:ext cx="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6" name="Text Box 44">
            <a:extLst>
              <a:ext uri="{FF2B5EF4-FFF2-40B4-BE49-F238E27FC236}">
                <a16:creationId xmlns:a16="http://schemas.microsoft.com/office/drawing/2014/main" id="{6329FF7C-E3FB-6EE6-C541-F792FFD9B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276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columns</a:t>
            </a:r>
          </a:p>
        </p:txBody>
      </p:sp>
      <p:sp>
        <p:nvSpPr>
          <p:cNvPr id="13357" name="Line 45">
            <a:extLst>
              <a:ext uri="{FF2B5EF4-FFF2-40B4-BE49-F238E27FC236}">
                <a16:creationId xmlns:a16="http://schemas.microsoft.com/office/drawing/2014/main" id="{FFAEC083-BF1F-A915-00DD-9A67AA82C5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867400"/>
            <a:ext cx="457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58" name="Rectangle 46">
            <a:extLst>
              <a:ext uri="{FF2B5EF4-FFF2-40B4-BE49-F238E27FC236}">
                <a16:creationId xmlns:a16="http://schemas.microsoft.com/office/drawing/2014/main" id="{6A6417CE-D8B6-3864-DCF0-D61A92CB0745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4572000" y="1981200"/>
            <a:ext cx="434657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solidFill>
                  <a:schemeClr val="bg2"/>
                </a:solidFill>
              </a:rPr>
              <a:t>This order of this matrix is a 2 x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2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0" presetID="2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uiExpand="1" build="p"/>
      <p:bldP spid="13354" grpId="0"/>
      <p:bldP spid="13356" grpId="0"/>
      <p:bldP spid="133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92" name="Object 24">
            <a:extLst>
              <a:ext uri="{FF2B5EF4-FFF2-40B4-BE49-F238E27FC236}">
                <a16:creationId xmlns:a16="http://schemas.microsoft.com/office/drawing/2014/main" id="{0946CC00-A173-6B6D-010A-EE7EEC6819EE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381000" y="3352800"/>
          <a:ext cx="3657600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76160" imgH="711000" progId="Equation.3">
                  <p:embed/>
                </p:oleObj>
              </mc:Choice>
              <mc:Fallback>
                <p:oleObj name="Equation" r:id="rId3" imgW="1676160" imgH="7110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352800"/>
                        <a:ext cx="3657600" cy="155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>
            <a:extLst>
              <a:ext uri="{FF2B5EF4-FFF2-40B4-BE49-F238E27FC236}">
                <a16:creationId xmlns:a16="http://schemas.microsoft.com/office/drawing/2014/main" id="{4726C674-C7CB-AB27-7032-73640EFB8959}"/>
              </a:ext>
            </a:extLst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37798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7983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2" name="Object 14">
            <a:extLst>
              <a:ext uri="{FF2B5EF4-FFF2-40B4-BE49-F238E27FC236}">
                <a16:creationId xmlns:a16="http://schemas.microsoft.com/office/drawing/2014/main" id="{BADD4D29-3967-29E9-1012-A74818396064}"/>
              </a:ext>
            </a:extLst>
          </p:cNvPr>
          <p:cNvGraphicFramePr>
            <a:graphicFrameLocks noChangeAspect="1"/>
          </p:cNvGraphicFramePr>
          <p:nvPr>
            <p:ph sz="quarter" idx="4294967295"/>
          </p:nvPr>
        </p:nvGraphicFramePr>
        <p:xfrm>
          <a:off x="9029700" y="26352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9700" y="26352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>
            <a:extLst>
              <a:ext uri="{FF2B5EF4-FFF2-40B4-BE49-F238E27FC236}">
                <a16:creationId xmlns:a16="http://schemas.microsoft.com/office/drawing/2014/main" id="{D362D3D6-FA2E-C819-F532-1FB120DA0FCB}"/>
              </a:ext>
            </a:extLst>
          </p:cNvPr>
          <p:cNvGraphicFramePr>
            <a:graphicFrameLocks noChangeAspect="1"/>
          </p:cNvGraphicFramePr>
          <p:nvPr>
            <p:ph sz="quarter" idx="4294967295"/>
          </p:nvPr>
        </p:nvGraphicFramePr>
        <p:xfrm>
          <a:off x="381000" y="1219200"/>
          <a:ext cx="236220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711000" progId="Equation.3">
                  <p:embed/>
                </p:oleObj>
              </mc:Choice>
              <mc:Fallback>
                <p:oleObj name="Equation" r:id="rId8" imgW="990360" imgH="711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19200"/>
                        <a:ext cx="2362200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5" name="Object 27">
            <a:extLst>
              <a:ext uri="{FF2B5EF4-FFF2-40B4-BE49-F238E27FC236}">
                <a16:creationId xmlns:a16="http://schemas.microsoft.com/office/drawing/2014/main" id="{C067E141-DDA6-F64C-D538-E7F796502BC8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096000" y="1295400"/>
          <a:ext cx="2286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57120" imgH="215640" progId="Equation.3">
                  <p:embed/>
                </p:oleObj>
              </mc:Choice>
              <mc:Fallback>
                <p:oleObj name="Equation" r:id="rId10" imgW="1257120" imgH="215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295400"/>
                        <a:ext cx="2286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8" name="Object 30">
            <a:extLst>
              <a:ext uri="{FF2B5EF4-FFF2-40B4-BE49-F238E27FC236}">
                <a16:creationId xmlns:a16="http://schemas.microsoft.com/office/drawing/2014/main" id="{F973D849-01E1-235A-0FC4-28B35FC92D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5257800"/>
          <a:ext cx="1668463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34680" imgH="457200" progId="Equation.3">
                  <p:embed/>
                </p:oleObj>
              </mc:Choice>
              <mc:Fallback>
                <p:oleObj name="Equation" r:id="rId12" imgW="634680" imgH="457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57800"/>
                        <a:ext cx="1668463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9" name="Object 31">
            <a:extLst>
              <a:ext uri="{FF2B5EF4-FFF2-40B4-BE49-F238E27FC236}">
                <a16:creationId xmlns:a16="http://schemas.microsoft.com/office/drawing/2014/main" id="{46193220-6C52-19BB-D0CA-54E44C0141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3657600"/>
          <a:ext cx="711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5320" imgH="914400" progId="Equation.3">
                  <p:embed/>
                </p:oleObj>
              </mc:Choice>
              <mc:Fallback>
                <p:oleObj name="Equation" r:id="rId14" imgW="355320" imgH="9144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657600"/>
                        <a:ext cx="7112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0" name="Line 32">
            <a:extLst>
              <a:ext uri="{FF2B5EF4-FFF2-40B4-BE49-F238E27FC236}">
                <a16:creationId xmlns:a16="http://schemas.microsoft.com/office/drawing/2014/main" id="{698607E9-6A70-89B5-454E-FF9B7760D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09800"/>
            <a:ext cx="182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401" name="Line 33">
            <a:extLst>
              <a:ext uri="{FF2B5EF4-FFF2-40B4-BE49-F238E27FC236}">
                <a16:creationId xmlns:a16="http://schemas.microsoft.com/office/drawing/2014/main" id="{6FC52054-1C25-052A-BEBD-D225A97FF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95800"/>
            <a:ext cx="182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402" name="Line 34">
            <a:extLst>
              <a:ext uri="{FF2B5EF4-FFF2-40B4-BE49-F238E27FC236}">
                <a16:creationId xmlns:a16="http://schemas.microsoft.com/office/drawing/2014/main" id="{13516F4A-6E88-0C45-31C9-289930C79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182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403" name="Line 35">
            <a:extLst>
              <a:ext uri="{FF2B5EF4-FFF2-40B4-BE49-F238E27FC236}">
                <a16:creationId xmlns:a16="http://schemas.microsoft.com/office/drawing/2014/main" id="{5ABB1F7F-B807-E0A1-7E84-378D44513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6096000"/>
            <a:ext cx="182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404" name="Line 36">
            <a:extLst>
              <a:ext uri="{FF2B5EF4-FFF2-40B4-BE49-F238E27FC236}">
                <a16:creationId xmlns:a16="http://schemas.microsoft.com/office/drawing/2014/main" id="{291401AA-B0C9-EEF7-8236-762DE3C6D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6019800"/>
            <a:ext cx="182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405" name="WordArt 37">
            <a:extLst>
              <a:ext uri="{FF2B5EF4-FFF2-40B4-BE49-F238E27FC236}">
                <a16:creationId xmlns:a16="http://schemas.microsoft.com/office/drawing/2014/main" id="{2BB6DAED-3A88-EE2B-C5E9-7E51FEB8C6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791200" cy="685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kern="10" spc="-1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What is the order?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4" name="Rectangle 24">
            <a:extLst>
              <a:ext uri="{FF2B5EF4-FFF2-40B4-BE49-F238E27FC236}">
                <a16:creationId xmlns:a16="http://schemas.microsoft.com/office/drawing/2014/main" id="{116849AA-C039-53EC-1DFC-76C6AFB5FA69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8461375" cy="129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solidFill>
                  <a:schemeClr val="bg2"/>
                </a:solidFill>
              </a:rPr>
              <a:t>To add two matrices, they must have the same order.  To add, you simply add corresponding entries.</a:t>
            </a:r>
          </a:p>
        </p:txBody>
      </p:sp>
      <p:graphicFrame>
        <p:nvGraphicFramePr>
          <p:cNvPr id="15387" name="Object 27">
            <a:extLst>
              <a:ext uri="{FF2B5EF4-FFF2-40B4-BE49-F238E27FC236}">
                <a16:creationId xmlns:a16="http://schemas.microsoft.com/office/drawing/2014/main" id="{01BC2335-6F9E-2039-C44B-B8EDAE82E799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838200" y="3048000"/>
          <a:ext cx="396240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711000" progId="Equation.3">
                  <p:embed/>
                </p:oleObj>
              </mc:Choice>
              <mc:Fallback>
                <p:oleObj name="Equation" r:id="rId4" imgW="1460160" imgH="7110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396240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1" name="WordArt 21">
            <a:extLst>
              <a:ext uri="{FF2B5EF4-FFF2-40B4-BE49-F238E27FC236}">
                <a16:creationId xmlns:a16="http://schemas.microsoft.com/office/drawing/2014/main" id="{DC2D2D06-F71D-DA3F-F915-376F3B2F4B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47800" y="381000"/>
            <a:ext cx="6324600" cy="8763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kern="10" spc="-1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Adding Two Matrices</a:t>
            </a:r>
          </a:p>
        </p:txBody>
      </p:sp>
      <p:sp>
        <p:nvSpPr>
          <p:cNvPr id="15386" name="Rectangle 26">
            <a:extLst>
              <a:ext uri="{FF2B5EF4-FFF2-40B4-BE49-F238E27FC236}">
                <a16:creationId xmlns:a16="http://schemas.microsoft.com/office/drawing/2014/main" id="{165C9E12-6CBD-C240-B517-B13831ACE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2806700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5390" name="Object 30">
            <a:extLst>
              <a:ext uri="{FF2B5EF4-FFF2-40B4-BE49-F238E27FC236}">
                <a16:creationId xmlns:a16="http://schemas.microsoft.com/office/drawing/2014/main" id="{D1264899-28B7-D41A-6F29-35BF4A4E02BA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181600" y="2971800"/>
          <a:ext cx="32004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200" imgH="711000" progId="Equation.3">
                  <p:embed/>
                </p:oleObj>
              </mc:Choice>
              <mc:Fallback>
                <p:oleObj name="Equation" r:id="rId6" imgW="1384200" imgH="7110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71800"/>
                        <a:ext cx="32004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3" name="Object 33">
            <a:extLst>
              <a:ext uri="{FF2B5EF4-FFF2-40B4-BE49-F238E27FC236}">
                <a16:creationId xmlns:a16="http://schemas.microsoft.com/office/drawing/2014/main" id="{D298C1F2-B7C1-4D24-AF87-41B68851B6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4876800"/>
          <a:ext cx="20447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711000" progId="Equation.3">
                  <p:embed/>
                </p:oleObj>
              </mc:Choice>
              <mc:Fallback>
                <p:oleObj name="Equation" r:id="rId8" imgW="812520" imgH="7110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76800"/>
                        <a:ext cx="20447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8" name="Object 10">
            <a:extLst>
              <a:ext uri="{FF2B5EF4-FFF2-40B4-BE49-F238E27FC236}">
                <a16:creationId xmlns:a16="http://schemas.microsoft.com/office/drawing/2014/main" id="{007697F6-04C2-8FB9-072A-844108BF1FD4}"/>
              </a:ext>
            </a:extLst>
          </p:cNvPr>
          <p:cNvGraphicFramePr>
            <a:graphicFrameLocks noChangeAspect="1"/>
          </p:cNvGraphicFramePr>
          <p:nvPr>
            <p:ph type="title"/>
          </p:nvPr>
        </p:nvGraphicFramePr>
        <p:xfrm>
          <a:off x="685800" y="533400"/>
          <a:ext cx="2667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4960" imgH="457200" progId="Equation.3">
                  <p:embed/>
                </p:oleObj>
              </mc:Choice>
              <mc:Fallback>
                <p:oleObj name="Equation" r:id="rId3" imgW="143496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"/>
                        <a:ext cx="2667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>
            <a:extLst>
              <a:ext uri="{FF2B5EF4-FFF2-40B4-BE49-F238E27FC236}">
                <a16:creationId xmlns:a16="http://schemas.microsoft.com/office/drawing/2014/main" id="{3F53C221-7930-AEE2-7B7F-C523AA227BF1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3581400" y="533400"/>
          <a:ext cx="2743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040" imgH="457200" progId="Equation.3">
                  <p:embed/>
                </p:oleObj>
              </mc:Choice>
              <mc:Fallback>
                <p:oleObj name="Equation" r:id="rId5" imgW="134604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33400"/>
                        <a:ext cx="2743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1" name="Object 23">
            <a:extLst>
              <a:ext uri="{FF2B5EF4-FFF2-40B4-BE49-F238E27FC236}">
                <a16:creationId xmlns:a16="http://schemas.microsoft.com/office/drawing/2014/main" id="{28070232-01D4-D859-BF7D-C512975A52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209800"/>
          <a:ext cx="4206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42068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2" name="Object 24">
            <a:extLst>
              <a:ext uri="{FF2B5EF4-FFF2-40B4-BE49-F238E27FC236}">
                <a16:creationId xmlns:a16="http://schemas.microsoft.com/office/drawing/2014/main" id="{6B941E9F-5602-E9A5-85BD-56CCE0A971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2209800"/>
          <a:ext cx="4206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09800"/>
                        <a:ext cx="42068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24" name="Text Box 36">
            <a:extLst>
              <a:ext uri="{FF2B5EF4-FFF2-40B4-BE49-F238E27FC236}">
                <a16:creationId xmlns:a16="http://schemas.microsoft.com/office/drawing/2014/main" id="{81EC70EF-180E-0510-ED01-5A903C3DA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971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=</a:t>
            </a:r>
          </a:p>
        </p:txBody>
      </p:sp>
      <p:sp>
        <p:nvSpPr>
          <p:cNvPr id="37927" name="Text Box 39">
            <a:extLst>
              <a:ext uri="{FF2B5EF4-FFF2-40B4-BE49-F238E27FC236}">
                <a16:creationId xmlns:a16="http://schemas.microsoft.com/office/drawing/2014/main" id="{BDB2D21A-BEDD-500B-591A-597F158E2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76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2"/>
                </a:solidFill>
              </a:rPr>
              <a:t>=</a:t>
            </a:r>
          </a:p>
        </p:txBody>
      </p:sp>
      <p:graphicFrame>
        <p:nvGraphicFramePr>
          <p:cNvPr id="37934" name="Object 46">
            <a:extLst>
              <a:ext uri="{FF2B5EF4-FFF2-40B4-BE49-F238E27FC236}">
                <a16:creationId xmlns:a16="http://schemas.microsoft.com/office/drawing/2014/main" id="{BE1F25E1-1B8A-E29E-AAAB-78A120B08194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09600" y="4191000"/>
          <a:ext cx="457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80" imgH="215640" progId="Equation.3">
                  <p:embed/>
                </p:oleObj>
              </mc:Choice>
              <mc:Fallback>
                <p:oleObj name="Equation" r:id="rId11" imgW="152280" imgH="2156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457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46" name="Object 58">
            <a:extLst>
              <a:ext uri="{FF2B5EF4-FFF2-40B4-BE49-F238E27FC236}">
                <a16:creationId xmlns:a16="http://schemas.microsoft.com/office/drawing/2014/main" id="{DD5DC635-79D5-9CA6-AEE9-1FCF98E8E4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4191000"/>
          <a:ext cx="3810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91000"/>
                        <a:ext cx="3810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4" grpId="0"/>
      <p:bldP spid="379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8" name="WordArt 10">
            <a:extLst>
              <a:ext uri="{FF2B5EF4-FFF2-40B4-BE49-F238E27FC236}">
                <a16:creationId xmlns:a16="http://schemas.microsoft.com/office/drawing/2014/main" id="{D8A926EF-E900-E88D-EF36-37867691C34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2390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kern="10" spc="-1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Subtracting Two Matrices</a:t>
            </a:r>
          </a:p>
        </p:txBody>
      </p:sp>
      <p:sp>
        <p:nvSpPr>
          <p:cNvPr id="43019" name="Rectangle 11">
            <a:extLst>
              <a:ext uri="{FF2B5EF4-FFF2-40B4-BE49-F238E27FC236}">
                <a16:creationId xmlns:a16="http://schemas.microsoft.com/office/drawing/2014/main" id="{1DDB9345-E7EC-6220-3D73-58CF0FB88E84}"/>
              </a:ext>
            </a:extLst>
          </p:cNvPr>
          <p:cNvSpPr>
            <a:spLocks noRot="1" noChangeArrowheads="1"/>
          </p:cNvSpPr>
          <p:nvPr/>
        </p:nvSpPr>
        <p:spPr bwMode="auto">
          <a:xfrm>
            <a:off x="301625" y="1600200"/>
            <a:ext cx="8689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solidFill>
                  <a:schemeClr val="bg2"/>
                </a:solidFill>
              </a:rPr>
              <a:t>To subtract two matrices, they must have the same order.  You simply subtract corresponding entries.</a:t>
            </a:r>
          </a:p>
        </p:txBody>
      </p:sp>
      <p:sp>
        <p:nvSpPr>
          <p:cNvPr id="43021" name="Rectangle 13">
            <a:extLst>
              <a:ext uri="{FF2B5EF4-FFF2-40B4-BE49-F238E27FC236}">
                <a16:creationId xmlns:a16="http://schemas.microsoft.com/office/drawing/2014/main" id="{C0E5A38F-D299-DC21-14E2-786F6565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3020" name="Object 12">
            <a:extLst>
              <a:ext uri="{FF2B5EF4-FFF2-40B4-BE49-F238E27FC236}">
                <a16:creationId xmlns:a16="http://schemas.microsoft.com/office/drawing/2014/main" id="{0D88D663-2252-EF7B-1656-A680E54670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751138"/>
          <a:ext cx="3733800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3360" imgH="711000" progId="Equation.3">
                  <p:embed/>
                </p:oleObj>
              </mc:Choice>
              <mc:Fallback>
                <p:oleObj name="Equation" r:id="rId4" imgW="2133360" imgH="711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51138"/>
                        <a:ext cx="3733800" cy="197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3" name="Rectangle 15">
            <a:extLst>
              <a:ext uri="{FF2B5EF4-FFF2-40B4-BE49-F238E27FC236}">
                <a16:creationId xmlns:a16="http://schemas.microsoft.com/office/drawing/2014/main" id="{CB319EB5-B355-A469-8B70-E122128E8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3022" name="Object 14">
            <a:extLst>
              <a:ext uri="{FF2B5EF4-FFF2-40B4-BE49-F238E27FC236}">
                <a16:creationId xmlns:a16="http://schemas.microsoft.com/office/drawing/2014/main" id="{06E9699E-CA02-988B-C6E4-F1341C920A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2819400"/>
          <a:ext cx="46482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93680" imgH="711000" progId="Equation.3">
                  <p:embed/>
                </p:oleObj>
              </mc:Choice>
              <mc:Fallback>
                <p:oleObj name="Equation" r:id="rId6" imgW="1993680" imgH="7110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19400"/>
                        <a:ext cx="46482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5" name="Rectangle 17">
            <a:extLst>
              <a:ext uri="{FF2B5EF4-FFF2-40B4-BE49-F238E27FC236}">
                <a16:creationId xmlns:a16="http://schemas.microsoft.com/office/drawing/2014/main" id="{3EAA6270-19AB-ED9B-E1E6-B3FB231AB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43024" name="Object 16">
            <a:extLst>
              <a:ext uri="{FF2B5EF4-FFF2-40B4-BE49-F238E27FC236}">
                <a16:creationId xmlns:a16="http://schemas.microsoft.com/office/drawing/2014/main" id="{42CFDD1D-4F74-257A-C613-555B73C758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4876800"/>
          <a:ext cx="3505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3000" imgH="711000" progId="Equation.3">
                  <p:embed/>
                </p:oleObj>
              </mc:Choice>
              <mc:Fallback>
                <p:oleObj name="Equation" r:id="rId8" imgW="1143000" imgH="711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876800"/>
                        <a:ext cx="3505200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>
            <a:extLst>
              <a:ext uri="{FF2B5EF4-FFF2-40B4-BE49-F238E27FC236}">
                <a16:creationId xmlns:a16="http://schemas.microsoft.com/office/drawing/2014/main" id="{1A29E146-4D43-4B5B-33F0-CCCA51437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67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8F8963EC-FA02-A0C5-6C63-954D1D90C1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33400"/>
          <a:ext cx="7086600" cy="255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33360" imgH="711000" progId="Equation.3">
                  <p:embed/>
                </p:oleObj>
              </mc:Choice>
              <mc:Fallback>
                <p:oleObj name="Equation" r:id="rId3" imgW="21333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"/>
                        <a:ext cx="7086600" cy="255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7" name="Rectangle 7">
            <a:extLst>
              <a:ext uri="{FF2B5EF4-FFF2-40B4-BE49-F238E27FC236}">
                <a16:creationId xmlns:a16="http://schemas.microsoft.com/office/drawing/2014/main" id="{1CB76129-1294-429E-0543-24BCEECF8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05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1236" name="Object 36">
            <a:extLst>
              <a:ext uri="{FF2B5EF4-FFF2-40B4-BE49-F238E27FC236}">
                <a16:creationId xmlns:a16="http://schemas.microsoft.com/office/drawing/2014/main" id="{A89ECC29-3EDE-E807-8099-857A3E5D0A73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685800" y="3505200"/>
          <a:ext cx="5334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280" imgH="215640" progId="Equation.3">
                  <p:embed/>
                </p:oleObj>
              </mc:Choice>
              <mc:Fallback>
                <p:oleObj name="Equation" r:id="rId5" imgW="152280" imgH="215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5334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1" name="Object 11">
            <a:extLst>
              <a:ext uri="{FF2B5EF4-FFF2-40B4-BE49-F238E27FC236}">
                <a16:creationId xmlns:a16="http://schemas.microsoft.com/office/drawing/2014/main" id="{DDC70805-D449-1C75-ED52-867E189A7703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562600" y="3505200"/>
          <a:ext cx="533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215640" progId="Equation.3">
                  <p:embed/>
                </p:oleObj>
              </mc:Choice>
              <mc:Fallback>
                <p:oleObj name="Equation" r:id="rId7" imgW="15228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505200"/>
                        <a:ext cx="533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1" name="Object 31">
            <a:extLst>
              <a:ext uri="{FF2B5EF4-FFF2-40B4-BE49-F238E27FC236}">
                <a16:creationId xmlns:a16="http://schemas.microsoft.com/office/drawing/2014/main" id="{41AEFFB7-8C0F-FCA7-A493-EA067906F368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4724400" y="3505200"/>
          <a:ext cx="4572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05200"/>
                        <a:ext cx="4572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0" name="Text Box 10">
            <a:extLst>
              <a:ext uri="{FF2B5EF4-FFF2-40B4-BE49-F238E27FC236}">
                <a16:creationId xmlns:a16="http://schemas.microsoft.com/office/drawing/2014/main" id="{25A06209-3078-3EA7-CAF7-F95B66ED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48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2"/>
                </a:solidFill>
              </a:rPr>
              <a:t>=</a:t>
            </a:r>
          </a:p>
        </p:txBody>
      </p:sp>
      <p:sp>
        <p:nvSpPr>
          <p:cNvPr id="51238" name="Text Box 38">
            <a:extLst>
              <a:ext uri="{FF2B5EF4-FFF2-40B4-BE49-F238E27FC236}">
                <a16:creationId xmlns:a16="http://schemas.microsoft.com/office/drawing/2014/main" id="{EC98D96E-C92D-B6A3-2BFB-5CC2F8D35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bg2"/>
                </a:solidFill>
              </a:rPr>
              <a:t>=</a:t>
            </a:r>
          </a:p>
        </p:txBody>
      </p:sp>
      <p:graphicFrame>
        <p:nvGraphicFramePr>
          <p:cNvPr id="51261" name="Object 61">
            <a:extLst>
              <a:ext uri="{FF2B5EF4-FFF2-40B4-BE49-F238E27FC236}">
                <a16:creationId xmlns:a16="http://schemas.microsoft.com/office/drawing/2014/main" id="{BC9DC863-E69B-FF7A-D097-A1433A18F338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8305800" y="3505200"/>
          <a:ext cx="51593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80" imgH="215640" progId="Equation.3">
                  <p:embed/>
                </p:oleObj>
              </mc:Choice>
              <mc:Fallback>
                <p:oleObj name="Equation" r:id="rId11" imgW="152280" imgH="2156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3505200"/>
                        <a:ext cx="515938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  <p:bldP spid="512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WordArt 4">
            <a:extLst>
              <a:ext uri="{FF2B5EF4-FFF2-40B4-BE49-F238E27FC236}">
                <a16:creationId xmlns:a16="http://schemas.microsoft.com/office/drawing/2014/main" id="{4B62163B-CBAC-50F6-7091-78F26F7708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4582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kern="10" spc="-1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Multiplying a Matrix by a Scalar</a:t>
            </a:r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B5A6CBB6-C1A5-0D01-C2C9-2530B1B54AA0}"/>
              </a:ext>
            </a:extLst>
          </p:cNvPr>
          <p:cNvSpPr>
            <a:spLocks noRot="1" noChangeArrowheads="1"/>
          </p:cNvSpPr>
          <p:nvPr>
            <p:ph type="body" sz="half" idx="1"/>
          </p:nvPr>
        </p:nvSpPr>
        <p:spPr>
          <a:xfrm>
            <a:off x="301625" y="1676400"/>
            <a:ext cx="8613775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400">
                <a:solidFill>
                  <a:schemeClr val="bg2"/>
                </a:solidFill>
              </a:rPr>
              <a:t>In matrix algebra, a real number is often called a </a:t>
            </a:r>
            <a:r>
              <a:rPr lang="en-US" altLang="en-US" sz="2400" b="1" u="sng">
                <a:solidFill>
                  <a:schemeClr val="bg2"/>
                </a:solidFill>
              </a:rPr>
              <a:t>SCALAR</a:t>
            </a:r>
            <a:r>
              <a:rPr lang="en-US" altLang="en-US" sz="2400">
                <a:solidFill>
                  <a:schemeClr val="bg2"/>
                </a:solidFill>
              </a:rPr>
              <a:t>.  To multiply a matrix by a scalar, you multiply each entry in the matrix by that scalar. </a:t>
            </a:r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id="{BEA0220A-BB41-C669-E458-51AA87714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1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5306" name="Object 10">
            <a:extLst>
              <a:ext uri="{FF2B5EF4-FFF2-40B4-BE49-F238E27FC236}">
                <a16:creationId xmlns:a16="http://schemas.microsoft.com/office/drawing/2014/main" id="{F08EA2F0-4CB8-9578-D54C-D7CF02508F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3124200"/>
          <a:ext cx="29718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457200" progId="Equation.3">
                  <p:embed/>
                </p:oleObj>
              </mc:Choice>
              <mc:Fallback>
                <p:oleObj name="Equation" r:id="rId4" imgW="77436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124200"/>
                        <a:ext cx="2971800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8" name="Rectangle 12">
            <a:extLst>
              <a:ext uri="{FF2B5EF4-FFF2-40B4-BE49-F238E27FC236}">
                <a16:creationId xmlns:a16="http://schemas.microsoft.com/office/drawing/2014/main" id="{E7B45BF9-EA5C-EF6F-C486-A96E6ACEE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258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5305" name="Object 9">
            <a:extLst>
              <a:ext uri="{FF2B5EF4-FFF2-40B4-BE49-F238E27FC236}">
                <a16:creationId xmlns:a16="http://schemas.microsoft.com/office/drawing/2014/main" id="{D1296842-7E87-A63C-F6F2-0929C79DA6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4953000"/>
          <a:ext cx="3581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0462" imgH="692563" progId="Equation.3">
                  <p:embed/>
                </p:oleObj>
              </mc:Choice>
              <mc:Fallback>
                <p:oleObj name="Equation" r:id="rId6" imgW="1250462" imgH="69256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953000"/>
                        <a:ext cx="3581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>
            <a:extLst>
              <a:ext uri="{FF2B5EF4-FFF2-40B4-BE49-F238E27FC236}">
                <a16:creationId xmlns:a16="http://schemas.microsoft.com/office/drawing/2014/main" id="{A0A5D4D8-DFB1-1C68-C865-902B34779297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352800" y="3200400"/>
          <a:ext cx="49530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30040" imgH="457200" progId="Equation.3">
                  <p:embed/>
                </p:oleObj>
              </mc:Choice>
              <mc:Fallback>
                <p:oleObj name="Equation" r:id="rId8" imgW="113004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00400"/>
                        <a:ext cx="49530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>
            <a:extLst>
              <a:ext uri="{FF2B5EF4-FFF2-40B4-BE49-F238E27FC236}">
                <a16:creationId xmlns:a16="http://schemas.microsoft.com/office/drawing/2014/main" id="{B5D3ABF5-AB00-BD1E-F50F-2C44DD4CC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7348" name="Object 4">
            <a:extLst>
              <a:ext uri="{FF2B5EF4-FFF2-40B4-BE49-F238E27FC236}">
                <a16:creationId xmlns:a16="http://schemas.microsoft.com/office/drawing/2014/main" id="{06703580-4C0C-1D23-3B73-28FBF803B8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52400"/>
          <a:ext cx="5562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78545" imgH="701964" progId="Equation.3">
                  <p:embed/>
                </p:oleObj>
              </mc:Choice>
              <mc:Fallback>
                <p:oleObj name="Equation" r:id="rId3" imgW="2678545" imgH="70196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5562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Rectangle 7">
            <a:extLst>
              <a:ext uri="{FF2B5EF4-FFF2-40B4-BE49-F238E27FC236}">
                <a16:creationId xmlns:a16="http://schemas.microsoft.com/office/drawing/2014/main" id="{804B3A14-A10D-E364-5049-5497C6192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7350" name="Object 6">
            <a:extLst>
              <a:ext uri="{FF2B5EF4-FFF2-40B4-BE49-F238E27FC236}">
                <a16:creationId xmlns:a16="http://schemas.microsoft.com/office/drawing/2014/main" id="{86082191-8A2B-A771-72A7-A35CFAB564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828800"/>
          <a:ext cx="52578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92288" imgH="593335" progId="Equation.3">
                  <p:embed/>
                </p:oleObj>
              </mc:Choice>
              <mc:Fallback>
                <p:oleObj name="Equation" r:id="rId5" imgW="2092288" imgH="593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52578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Rectangle 9">
            <a:extLst>
              <a:ext uri="{FF2B5EF4-FFF2-40B4-BE49-F238E27FC236}">
                <a16:creationId xmlns:a16="http://schemas.microsoft.com/office/drawing/2014/main" id="{0D874E4B-1EC1-9260-C316-167D9E611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7352" name="Object 8">
            <a:extLst>
              <a:ext uri="{FF2B5EF4-FFF2-40B4-BE49-F238E27FC236}">
                <a16:creationId xmlns:a16="http://schemas.microsoft.com/office/drawing/2014/main" id="{8E771579-EE7A-95F4-D659-DDB45F794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038600"/>
          <a:ext cx="839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01520" progId="Equation.3">
                  <p:embed/>
                </p:oleObj>
              </mc:Choice>
              <mc:Fallback>
                <p:oleObj name="Equation" r:id="rId7" imgW="126720" imgH="1015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38600"/>
                        <a:ext cx="83978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5" name="Rectangle 11">
            <a:extLst>
              <a:ext uri="{FF2B5EF4-FFF2-40B4-BE49-F238E27FC236}">
                <a16:creationId xmlns:a16="http://schemas.microsoft.com/office/drawing/2014/main" id="{2904C39D-6EA8-C86A-19D0-5A48F86B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7357" name="Rectangle 13">
            <a:extLst>
              <a:ext uri="{FF2B5EF4-FFF2-40B4-BE49-F238E27FC236}">
                <a16:creationId xmlns:a16="http://schemas.microsoft.com/office/drawing/2014/main" id="{50E09F8C-D077-E967-AB16-D8BCA8993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57358" name="Object 14">
            <a:extLst>
              <a:ext uri="{FF2B5EF4-FFF2-40B4-BE49-F238E27FC236}">
                <a16:creationId xmlns:a16="http://schemas.microsoft.com/office/drawing/2014/main" id="{732F0DC3-E3F2-7FD8-D664-772D1477D780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685800" y="4953000"/>
          <a:ext cx="304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304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16">
            <a:extLst>
              <a:ext uri="{FF2B5EF4-FFF2-40B4-BE49-F238E27FC236}">
                <a16:creationId xmlns:a16="http://schemas.microsoft.com/office/drawing/2014/main" id="{2D329411-D470-76E8-DF1A-65D84018374D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4652963" y="4876800"/>
          <a:ext cx="30003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80" imgH="215640" progId="Equation.3">
                  <p:embed/>
                </p:oleObj>
              </mc:Choice>
              <mc:Fallback>
                <p:oleObj name="Equation" r:id="rId11" imgW="15228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4876800"/>
                        <a:ext cx="300037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3" name="Object 19">
            <a:extLst>
              <a:ext uri="{FF2B5EF4-FFF2-40B4-BE49-F238E27FC236}">
                <a16:creationId xmlns:a16="http://schemas.microsoft.com/office/drawing/2014/main" id="{8B1FB7F9-AE6D-9A41-1698-9B2DE271A48A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143000" y="3505200"/>
          <a:ext cx="304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2280" imgH="215640" progId="Equation.3">
                  <p:embed/>
                </p:oleObj>
              </mc:Choice>
              <mc:Fallback>
                <p:oleObj name="Equation" r:id="rId13" imgW="15228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3048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6" name="Object 22">
            <a:extLst>
              <a:ext uri="{FF2B5EF4-FFF2-40B4-BE49-F238E27FC236}">
                <a16:creationId xmlns:a16="http://schemas.microsoft.com/office/drawing/2014/main" id="{9F883BA3-763E-794A-48B1-838B5505BEB8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2590800" y="3505200"/>
          <a:ext cx="228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280" imgH="215640" progId="Equation.3">
                  <p:embed/>
                </p:oleObj>
              </mc:Choice>
              <mc:Fallback>
                <p:oleObj name="Equation" r:id="rId14" imgW="15228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505200"/>
                        <a:ext cx="228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9" name="Object 25">
            <a:extLst>
              <a:ext uri="{FF2B5EF4-FFF2-40B4-BE49-F238E27FC236}">
                <a16:creationId xmlns:a16="http://schemas.microsoft.com/office/drawing/2014/main" id="{639C6E2C-3658-E2FA-9BAC-92929E22ED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4876800"/>
          <a:ext cx="3048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2280" imgH="215640" progId="Equation.3">
                  <p:embed/>
                </p:oleObj>
              </mc:Choice>
              <mc:Fallback>
                <p:oleObj name="Equation" r:id="rId16" imgW="15228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876800"/>
                        <a:ext cx="3048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0" name="Object 26">
            <a:extLst>
              <a:ext uri="{FF2B5EF4-FFF2-40B4-BE49-F238E27FC236}">
                <a16:creationId xmlns:a16="http://schemas.microsoft.com/office/drawing/2014/main" id="{8BE85B8A-852F-6922-650C-2C6263CC26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953000"/>
          <a:ext cx="304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2280" imgH="215640" progId="Equation.3">
                  <p:embed/>
                </p:oleObj>
              </mc:Choice>
              <mc:Fallback>
                <p:oleObj name="Equation" r:id="rId18" imgW="152280" imgH="215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953000"/>
                        <a:ext cx="304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1" name="Text Box 27">
            <a:extLst>
              <a:ext uri="{FF2B5EF4-FFF2-40B4-BE49-F238E27FC236}">
                <a16:creationId xmlns:a16="http://schemas.microsoft.com/office/drawing/2014/main" id="{958CB0BA-870D-CE22-872F-86C735E12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777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2"/>
                </a:solidFill>
              </a:rPr>
              <a:t>-2</a:t>
            </a:r>
          </a:p>
        </p:txBody>
      </p:sp>
      <p:graphicFrame>
        <p:nvGraphicFramePr>
          <p:cNvPr id="57377" name="Object 33">
            <a:extLst>
              <a:ext uri="{FF2B5EF4-FFF2-40B4-BE49-F238E27FC236}">
                <a16:creationId xmlns:a16="http://schemas.microsoft.com/office/drawing/2014/main" id="{6C968E9E-F6A0-BCAB-A707-61892CBD7A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5638800"/>
          <a:ext cx="839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6720" imgH="101520" progId="Equation.3">
                  <p:embed/>
                </p:oleObj>
              </mc:Choice>
              <mc:Fallback>
                <p:oleObj name="Equation" r:id="rId19" imgW="126720" imgH="10152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638800"/>
                        <a:ext cx="83978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8" name="Object 34">
            <a:extLst>
              <a:ext uri="{FF2B5EF4-FFF2-40B4-BE49-F238E27FC236}">
                <a16:creationId xmlns:a16="http://schemas.microsoft.com/office/drawing/2014/main" id="{BD63D86D-768D-A847-6CCE-877F1F0CB4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5638800"/>
          <a:ext cx="839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720" imgH="101520" progId="Equation.3">
                  <p:embed/>
                </p:oleObj>
              </mc:Choice>
              <mc:Fallback>
                <p:oleObj name="Equation" r:id="rId21" imgW="126720" imgH="10152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38800"/>
                        <a:ext cx="83978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1" grpId="0"/>
    </p:bldLst>
  </p:timing>
</p:sld>
</file>

<file path=ppt/theme/theme1.xml><?xml version="1.0" encoding="utf-8"?>
<a:theme xmlns:a="http://schemas.openxmlformats.org/drawingml/2006/main" name="Clouds">
  <a:themeElements>
    <a:clrScheme name="Clouds 7">
      <a:dk1>
        <a:srgbClr val="4F4F77"/>
      </a:dk1>
      <a:lt1>
        <a:srgbClr val="FFFFFF"/>
      </a:lt1>
      <a:dk2>
        <a:srgbClr val="7979A5"/>
      </a:dk2>
      <a:lt2>
        <a:srgbClr val="F3F3FF"/>
      </a:lt2>
      <a:accent1>
        <a:srgbClr val="5D5D8B"/>
      </a:accent1>
      <a:accent2>
        <a:srgbClr val="66CCFF"/>
      </a:accent2>
      <a:accent3>
        <a:srgbClr val="BEBECF"/>
      </a:accent3>
      <a:accent4>
        <a:srgbClr val="DADADA"/>
      </a:accent4>
      <a:accent5>
        <a:srgbClr val="B6B6C4"/>
      </a:accent5>
      <a:accent6>
        <a:srgbClr val="5CB9E7"/>
      </a:accent6>
      <a:hlink>
        <a:srgbClr val="CCECFF"/>
      </a:hlink>
      <a:folHlink>
        <a:srgbClr val="FFFFC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292</TotalTime>
  <Words>213</Words>
  <Application>Microsoft Office PowerPoint</Application>
  <PresentationFormat>On-screen Show (4:3)</PresentationFormat>
  <Paragraphs>38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Wingdings</vt:lpstr>
      <vt:lpstr>Clouds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Honeywell Project Operations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nshastry</dc:creator>
  <cp:lastModifiedBy>Nayan GRIFFITHS</cp:lastModifiedBy>
  <cp:revision>12</cp:revision>
  <dcterms:created xsi:type="dcterms:W3CDTF">2001-02-20T11:48:46Z</dcterms:created>
  <dcterms:modified xsi:type="dcterms:W3CDTF">2023-03-12T17:41:04Z</dcterms:modified>
</cp:coreProperties>
</file>